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1" r:id="rId3"/>
    <p:sldId id="258" r:id="rId4"/>
    <p:sldId id="262" r:id="rId5"/>
    <p:sldId id="272" r:id="rId6"/>
    <p:sldId id="263" r:id="rId7"/>
    <p:sldId id="265" r:id="rId8"/>
    <p:sldId id="267" r:id="rId9"/>
    <p:sldId id="269" r:id="rId10"/>
    <p:sldId id="270" r:id="rId11"/>
    <p:sldId id="271" r:id="rId12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64" autoAdjust="0"/>
    <p:restoredTop sz="86420" autoAdjust="0"/>
  </p:normalViewPr>
  <p:slideViewPr>
    <p:cSldViewPr>
      <p:cViewPr>
        <p:scale>
          <a:sx n="62" d="100"/>
          <a:sy n="62" d="100"/>
        </p:scale>
        <p:origin x="-2148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3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21606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44113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just"/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среднего размера родительской платы, утвержденной постановлением Кабинета министров РТ №  от г. (средний размер родительской платы составляет</a:t>
          </a:r>
        </a:p>
        <a:p>
          <a:pPr algn="l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2016 год                                       2017 год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1522руб.- от 3 до 7лет   1647 руб. – от 3 до 7 лет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1672 руб.- от 1 до 3 лет  1809 руб. - от 1 до 3 лет</a:t>
          </a:r>
          <a:endParaRPr lang="ru-RU" sz="13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2" custScaleX="149389" custScaleY="250000" custLinFactNeighborX="10039" custLinFactNeighborY="3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77EA749A-B69B-46FD-8281-978886B736B0}" type="pres">
      <dgm:prSet presAssocID="{BEC22709-C255-4DC9-A1B1-0E0797A6FF55}" presName="textNode" presStyleLbl="node1" presStyleIdx="1" presStyleCnt="2" custScaleX="14119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3F0E216A-1FB7-442E-9F53-3AB923F94EB6}" srcId="{8EF6376A-BBDD-4A35-AED2-2658B142E491}" destId="{BEC22709-C255-4DC9-A1B1-0E0797A6FF55}" srcOrd="1" destOrd="0" parTransId="{844C607E-B598-4749-9BF3-C328B56F6707}" sibTransId="{7D927EE5-1238-40C9-A1AB-26ADAD2979FC}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AE387CF8-741F-48F9-9BFB-C662A1FCDE36}" type="presParOf" srcId="{883D950B-BBEB-4921-B847-D9BDF2C99D38}" destId="{77EA749A-B69B-46FD-8281-978886B736B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46636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199198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99198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88876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276393"/>
          <a:ext cx="5191776" cy="35175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kern="120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276393"/>
        <a:ext cx="5191776" cy="1623472"/>
      </dsp:txXfrm>
    </dsp:sp>
    <dsp:sp modelId="{45930A8B-67AB-40E2-BA1C-582E632A2B74}">
      <dsp:nvSpPr>
        <dsp:cNvPr id="0" name=""/>
        <dsp:cNvSpPr/>
      </dsp:nvSpPr>
      <dsp:spPr>
        <a:xfrm>
          <a:off x="2112605" y="2923903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629443"/>
          <a:ext cx="5191776" cy="19239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629443"/>
        <a:ext cx="5191776" cy="19239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645837" y="0"/>
          <a:ext cx="7319491" cy="464599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91145" y="0"/>
          <a:ext cx="4218939" cy="46459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приемные..)-Детей с туберкулезной интоксикацией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компенсация части, уплаченной родителем родительской платы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среднего размера родительской платы, утвержденной постановлением Кабинета министров РТ №  от г. (средний размер родительской платы составляет</a:t>
          </a:r>
        </a:p>
        <a:p>
          <a:pPr lvl="0" algn="l" defTabSz="577850">
            <a:spcBef>
              <a:spcPct val="0"/>
            </a:spcBef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2016 год                                       2017 год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1522руб.- от 3 до 7лет   1647 руб. – от 3 до 7 лет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1672 руб.- от 3 до 7 лет  1809 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руб. - от 1 до 3 лет</a:t>
          </a:r>
          <a:endParaRPr lang="ru-RU" sz="1300" kern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91145" y="0"/>
        <a:ext cx="4218939" cy="4645997"/>
      </dsp:txXfrm>
    </dsp:sp>
    <dsp:sp modelId="{77EA749A-B69B-46FD-8281-978886B736B0}">
      <dsp:nvSpPr>
        <dsp:cNvPr id="0" name=""/>
        <dsp:cNvSpPr/>
      </dsp:nvSpPr>
      <dsp:spPr>
        <a:xfrm>
          <a:off x="4560490" y="0"/>
          <a:ext cx="3987473" cy="4645997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60490" y="0"/>
        <a:ext cx="3987473" cy="464599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455027"/>
        <a:ext cx="2941875" cy="10713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1660330"/>
        <a:ext cx="2941875" cy="10713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2865632"/>
        <a:ext cx="2941875" cy="10713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51657" y="135887"/>
        <a:ext cx="5191776" cy="826560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360038" y="1071987"/>
        <a:ext cx="5191776" cy="826560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360038" y="3016202"/>
        <a:ext cx="5191776" cy="826560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51657" y="4024312"/>
        <a:ext cx="5191776" cy="82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F3B9-9407-4645-9670-65882A7F52FF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4954E-4678-40DD-A3E3-2C4707A7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4954E-4678-40DD-A3E3-2C4707A75C6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13.12.2016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openxmlformats.org/officeDocument/2006/relationships/diagramData" Target="../diagrams/data3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5" Type="http://schemas.openxmlformats.org/officeDocument/2006/relationships/diagramQuickStyle" Target="../diagrams/quickStyle2.xml"/><Relationship Id="rId10" Type="http://schemas.openxmlformats.org/officeDocument/2006/relationships/diagramColors" Target="../diagrams/colors3.xml"/><Relationship Id="rId4" Type="http://schemas.openxmlformats.org/officeDocument/2006/relationships/diagramLayout" Target="../diagrams/layout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microsoft.com/office/2007/relationships/diagramDrawing" Target="../diagrams/drawing4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2017г.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2016г.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</a:t>
            </a:r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10001  </a:t>
            </a:r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1895170"/>
              </p:ext>
            </p:extLst>
          </p:nvPr>
        </p:nvGraphicFramePr>
        <p:xfrm>
          <a:off x="214282" y="1356455"/>
          <a:ext cx="8786874" cy="503502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82875"/>
                <a:gridCol w="906587"/>
                <a:gridCol w="767111"/>
                <a:gridCol w="697373"/>
                <a:gridCol w="767109"/>
                <a:gridCol w="697373"/>
                <a:gridCol w="767111"/>
                <a:gridCol w="767113"/>
                <a:gridCol w="767111"/>
                <a:gridCol w="767111"/>
              </a:tblGrid>
              <a:tr h="1342031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824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521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656,7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1968,4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2300,9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33270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970,66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1577,66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656,7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1050,09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1706,79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3177,56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3714,31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03978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4557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151,3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104,83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256,13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113,58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277,38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2065,29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2348,82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357158" y="3286124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00100" y="4143380"/>
            <a:ext cx="694583" cy="571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14414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85720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2017г.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2016г.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</a:t>
            </a:r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15001  </a:t>
            </a:r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7143645"/>
              </p:ext>
            </p:extLst>
          </p:nvPr>
        </p:nvGraphicFramePr>
        <p:xfrm>
          <a:off x="214282" y="1400656"/>
          <a:ext cx="8715432" cy="507399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43060"/>
                <a:gridCol w="766963"/>
                <a:gridCol w="627514"/>
                <a:gridCol w="697237"/>
                <a:gridCol w="836685"/>
                <a:gridCol w="697237"/>
                <a:gridCol w="766961"/>
                <a:gridCol w="836685"/>
                <a:gridCol w="906409"/>
                <a:gridCol w="836681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303,2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2430,4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2629,6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303,2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666,86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970,06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721,39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1049,39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4040,5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4371,71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4557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2426,2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2626,2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475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41691499"/>
              </p:ext>
            </p:extLst>
          </p:nvPr>
        </p:nvGraphicFramePr>
        <p:xfrm>
          <a:off x="179512" y="620688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7982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857356" y="500042"/>
            <a:ext cx="4968552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-8371"/>
            <a:ext cx="79928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xmlns="" val="1098441894"/>
              </p:ext>
            </p:extLst>
          </p:nvPr>
        </p:nvGraphicFramePr>
        <p:xfrm>
          <a:off x="0" y="1500174"/>
          <a:ext cx="8611166" cy="4645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29376" y="0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в ДОУ на 2017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сравнении с 2016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Общеразвивающие группы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42497249"/>
              </p:ext>
            </p:extLst>
          </p:nvPr>
        </p:nvGraphicFramePr>
        <p:xfrm>
          <a:off x="142844" y="1285859"/>
          <a:ext cx="8501123" cy="228282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0198"/>
                <a:gridCol w="1000132"/>
                <a:gridCol w="1000132"/>
                <a:gridCol w="928694"/>
                <a:gridCol w="1000132"/>
                <a:gridCol w="857256"/>
                <a:gridCol w="857256"/>
                <a:gridCol w="674815"/>
                <a:gridCol w="682508"/>
              </a:tblGrid>
              <a:tr h="282974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  <a:endParaRPr lang="ru-RU" sz="1400" b="1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551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246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2679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2487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1339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1458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1243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10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3171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1585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1461839"/>
              </p:ext>
            </p:extLst>
          </p:nvPr>
        </p:nvGraphicFramePr>
        <p:xfrm>
          <a:off x="214282" y="4071942"/>
          <a:ext cx="8501122" cy="25871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02645"/>
                <a:gridCol w="975542"/>
                <a:gridCol w="975542"/>
                <a:gridCol w="905861"/>
                <a:gridCol w="975542"/>
                <a:gridCol w="905861"/>
                <a:gridCol w="689378"/>
                <a:gridCol w="661423"/>
                <a:gridCol w="809328"/>
              </a:tblGrid>
              <a:tr h="500066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5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096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763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381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875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3729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2949</a:t>
                      </a:r>
                      <a:endParaRPr lang="ru-RU" sz="14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1475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1609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4370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3712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2185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1856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35696" y="3571876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Коррекционные группы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4069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2618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2017г. в сравнении с 2016г.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54731297"/>
              </p:ext>
            </p:extLst>
          </p:nvPr>
        </p:nvGraphicFramePr>
        <p:xfrm>
          <a:off x="0" y="1214422"/>
          <a:ext cx="9001156" cy="4848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852"/>
                <a:gridCol w="850466"/>
                <a:gridCol w="725798"/>
                <a:gridCol w="714380"/>
                <a:gridCol w="785818"/>
                <a:gridCol w="928694"/>
                <a:gridCol w="857256"/>
                <a:gridCol w="857256"/>
                <a:gridCol w="785818"/>
                <a:gridCol w="785818"/>
              </a:tblGrid>
              <a:tr h="135151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57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</a:p>
                  </a:txBody>
                  <a:tcPr/>
                </a:tc>
              </a:tr>
              <a:tr h="810911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1180,4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2227,2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2409,6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121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3712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3712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7424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1180,4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1540,44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2720,84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1666,42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2943,42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3637,76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3935,68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4127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1856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1856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1856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5568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438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389,72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363,72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1194,44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421,46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393,26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1288,52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2245,76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2429,68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000372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42844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14348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14414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5929330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11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5388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2017г. в сравнении с 2016г.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</a:t>
            </a:r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10001 </a:t>
            </a:r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00520441"/>
              </p:ext>
            </p:extLst>
          </p:nvPr>
        </p:nvGraphicFramePr>
        <p:xfrm>
          <a:off x="214283" y="1142984"/>
          <a:ext cx="8786872" cy="5274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4880"/>
                <a:gridCol w="837455"/>
                <a:gridCol w="818601"/>
                <a:gridCol w="713798"/>
                <a:gridCol w="836848"/>
                <a:gridCol w="697373"/>
                <a:gridCol w="836848"/>
                <a:gridCol w="767111"/>
                <a:gridCol w="825511"/>
                <a:gridCol w="778447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  <a:endParaRPr lang="ru-RU" sz="1400" baseline="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809,2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2598,4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2811,2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3712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3712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7424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809,2,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1354,84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2164,04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1465,62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2341,02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4197,56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4538,08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1856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1856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1856</a:t>
                      </a:r>
                    </a:p>
                    <a:p>
                      <a:pPr algn="ctr"/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252,4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296,92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122,44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671,76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321,06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132,22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726,28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2765,44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2991,92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71472" y="3286124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6429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4143380"/>
            <a:ext cx="749935" cy="6429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357826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357826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42976" y="5357826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2017г.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2016г.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</a:t>
            </a:r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15001 </a:t>
            </a:r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до 20000 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65646367"/>
              </p:ext>
            </p:extLst>
          </p:nvPr>
        </p:nvGraphicFramePr>
        <p:xfrm>
          <a:off x="214280" y="1559474"/>
          <a:ext cx="8715438" cy="5118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781"/>
                <a:gridCol w="913542"/>
                <a:gridCol w="843270"/>
                <a:gridCol w="772998"/>
                <a:gridCol w="772998"/>
                <a:gridCol w="772998"/>
                <a:gridCol w="772998"/>
                <a:gridCol w="772998"/>
                <a:gridCol w="771124"/>
                <a:gridCol w="565731"/>
              </a:tblGrid>
              <a:tr h="136368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95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729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2969,6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3212,8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712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3712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7424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438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983,64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1421,64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1064,02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1537,82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4936,96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5341,28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46278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1856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1856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1856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5568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66,8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3646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00034" y="3357562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21481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421481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42976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72206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7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2017г.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2016г.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3033150"/>
              </p:ext>
            </p:extLst>
          </p:nvPr>
        </p:nvGraphicFramePr>
        <p:xfrm>
          <a:off x="214282" y="1357298"/>
          <a:ext cx="8786874" cy="49141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93703"/>
                <a:gridCol w="767111"/>
                <a:gridCol w="697373"/>
                <a:gridCol w="697373"/>
                <a:gridCol w="836848"/>
                <a:gridCol w="767111"/>
                <a:gridCol w="856285"/>
                <a:gridCol w="836848"/>
                <a:gridCol w="767111"/>
                <a:gridCol w="767111"/>
              </a:tblGrid>
              <a:tr h="131519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10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911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1822,82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215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3038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6076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910,8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1122,56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2033,36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1214,44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2199,84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2977,26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3221,26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1519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1519</a:t>
                      </a:r>
                    </a:p>
                    <a:p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4557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304,4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761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1065,4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2130,8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303,2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180,78</a:t>
                      </a: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104,23</a:t>
                      </a:r>
                    </a:p>
                    <a:p>
                      <a:pPr algn="ctr"/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588,21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195,78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112,98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636,96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1837,99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1989,24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00034" y="3143248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85720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85786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85720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85852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 расходах на содержание детей в дошкольных образовательных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1656</TotalTime>
  <Words>1631</Words>
  <Application>Microsoft Office PowerPoint</Application>
  <PresentationFormat>Экран (4:3)</PresentationFormat>
  <Paragraphs>891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 расходах на содержание детей в дошкольных образовательных</vt:lpstr>
      <vt:lpstr>О расходах на содержание детей  в дошкольных образовательных учреждениях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ааа</dc:creator>
  <cp:lastModifiedBy>ZamUser</cp:lastModifiedBy>
  <cp:revision>226</cp:revision>
  <cp:lastPrinted>2014-11-13T06:47:57Z</cp:lastPrinted>
  <dcterms:created xsi:type="dcterms:W3CDTF">2014-12-02T12:06:07Z</dcterms:created>
  <dcterms:modified xsi:type="dcterms:W3CDTF">2016-12-13T07:07:38Z</dcterms:modified>
</cp:coreProperties>
</file>